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0CA1-10C7-4989-9935-3F4078DAD656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1C2D-D4CE-47BF-B643-3E0D69D1B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3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685743" indent="-263747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054989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476985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1898980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320976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742971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164967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586963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2CCB1E29-8D10-4D2E-BE9C-459656F9EA71}" type="slidenum">
              <a:rPr lang="en-US" altLang="ja-JP" sz="1200">
                <a:latin typeface="Arial" charset="0"/>
              </a:rPr>
              <a:pPr eaLnBrk="1" hangingPunct="1"/>
              <a:t>1</a:t>
            </a:fld>
            <a:endParaRPr lang="en-US" altLang="ja-JP" sz="1200">
              <a:latin typeface="Arial" charset="0"/>
            </a:endParaRPr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endParaRPr lang="ja-JP" altLang="ja-JP" sz="2300">
              <a:latin typeface="Verdana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46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9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6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54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79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2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1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85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9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9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26"/>
          <p:cNvSpPr>
            <a:spLocks noChangeArrowheads="1"/>
          </p:cNvSpPr>
          <p:nvPr/>
        </p:nvSpPr>
        <p:spPr bwMode="auto">
          <a:xfrm>
            <a:off x="785813" y="1285875"/>
            <a:ext cx="7858125" cy="50720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7772400" y="6248400"/>
            <a:ext cx="989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>
                <a:latin typeface="ＭＳ Ｐゴシック" pitchFamily="50" charset="-128"/>
              </a:rPr>
              <a:t>(3/24)</a:t>
            </a:r>
          </a:p>
        </p:txBody>
      </p:sp>
      <p:sp>
        <p:nvSpPr>
          <p:cNvPr id="5124" name="Rectangle 15"/>
          <p:cNvSpPr>
            <a:spLocks noChangeArrowheads="1"/>
          </p:cNvSpPr>
          <p:nvPr/>
        </p:nvSpPr>
        <p:spPr bwMode="auto">
          <a:xfrm>
            <a:off x="685800" y="533400"/>
            <a:ext cx="5886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38200" indent="-838200" algn="l"/>
            <a:r>
              <a:rPr lang="en-US" altLang="ja-JP" b="1" dirty="0" smtClean="0">
                <a:solidFill>
                  <a:srgbClr val="0099FF"/>
                </a:solidFill>
              </a:rPr>
              <a:t>Vacuum and Electroporation Method Advantages</a:t>
            </a:r>
            <a:endParaRPr lang="en-US" altLang="ja-JP" sz="2000" dirty="0">
              <a:solidFill>
                <a:srgbClr val="0099FF"/>
              </a:solidFill>
              <a:latin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64406" y="2534603"/>
            <a:ext cx="7572375" cy="1477328"/>
          </a:xfrm>
          <a:prstGeom prst="rect">
            <a:avLst/>
          </a:prstGeom>
          <a:solidFill>
            <a:srgbClr val="FFFFFF"/>
          </a:solidFill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ja-JP" dirty="0">
                <a:solidFill>
                  <a:srgbClr val="002060"/>
                </a:solidFill>
              </a:rPr>
              <a:t>Plant : </a:t>
            </a:r>
            <a:r>
              <a:rPr lang="en-US" altLang="ja-JP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 Need </a:t>
            </a:r>
            <a:r>
              <a:rPr lang="en-US" altLang="ja-JP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 Tissue Culture. No Particular Know-how or skill required. Large reduction in handling an labour.  Starting materials are mature seeds. Transformed plants are obtained in relatively short time</a:t>
            </a:r>
            <a:endParaRPr lang="en-US" altLang="ja-JP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defRPr/>
            </a:pPr>
            <a:endParaRPr lang="en-US" altLang="ja-JP" dirty="0">
              <a:solidFill>
                <a:srgbClr val="002060"/>
              </a:solidFill>
            </a:endParaRPr>
          </a:p>
          <a:p>
            <a:pPr algn="l">
              <a:defRPr/>
            </a:pPr>
            <a:r>
              <a:rPr lang="en-US" altLang="ja-JP" dirty="0">
                <a:solidFill>
                  <a:srgbClr val="002060"/>
                </a:solidFill>
              </a:rPr>
              <a:t>Animal (silk worm) : </a:t>
            </a:r>
            <a:r>
              <a:rPr lang="en-US" altLang="ja-JP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 Need Microinjection</a:t>
            </a:r>
            <a:endParaRPr lang="ja-JP" altLang="en-US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00125" y="1323975"/>
            <a:ext cx="60007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New Vacuum &amp; Electroporation Method Advantages</a:t>
            </a:r>
            <a:endParaRPr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下矢印 24"/>
          <p:cNvSpPr/>
          <p:nvPr/>
        </p:nvSpPr>
        <p:spPr bwMode="auto">
          <a:xfrm>
            <a:off x="4386263" y="4011931"/>
            <a:ext cx="1928812" cy="571500"/>
          </a:xfrm>
          <a:prstGeom prst="downArrow">
            <a:avLst/>
          </a:prstGeom>
          <a:gradFill flip="none" rotWithShape="1">
            <a:gsLst>
              <a:gs pos="50000">
                <a:srgbClr val="002060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5128" name="テキスト ボックス 25"/>
          <p:cNvSpPr txBox="1">
            <a:spLocks noChangeArrowheads="1"/>
          </p:cNvSpPr>
          <p:nvPr/>
        </p:nvSpPr>
        <p:spPr bwMode="auto">
          <a:xfrm>
            <a:off x="3429000" y="4214813"/>
            <a:ext cx="257175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>
              <a:buFont typeface="Arial" charset="0"/>
              <a:buChar char="•"/>
            </a:pPr>
            <a:r>
              <a:rPr lang="en-US" altLang="ja-JP" sz="1800" b="1" dirty="0">
                <a:solidFill>
                  <a:srgbClr val="FF0000"/>
                </a:solidFill>
              </a:rPr>
              <a:t> Simple</a:t>
            </a:r>
          </a:p>
          <a:p>
            <a:pPr algn="l" eaLnBrk="1" hangingPunct="1">
              <a:buFont typeface="Arial" charset="0"/>
              <a:buChar char="•"/>
            </a:pPr>
            <a:r>
              <a:rPr lang="en-US" altLang="ja-JP" sz="2800" b="1" dirty="0">
                <a:solidFill>
                  <a:srgbClr val="FF0000"/>
                </a:solidFill>
              </a:rPr>
              <a:t> </a:t>
            </a:r>
            <a:r>
              <a:rPr lang="en-US" altLang="ja-JP" sz="1800" b="1" dirty="0">
                <a:solidFill>
                  <a:srgbClr val="FF0000"/>
                </a:solidFill>
              </a:rPr>
              <a:t>Efficient</a:t>
            </a:r>
          </a:p>
          <a:p>
            <a:pPr algn="l" eaLnBrk="1" hangingPunct="1">
              <a:buFont typeface="Arial" charset="0"/>
              <a:buChar char="•"/>
            </a:pPr>
            <a:r>
              <a:rPr lang="en-US" altLang="ja-JP" sz="2800" b="1" dirty="0">
                <a:solidFill>
                  <a:srgbClr val="FF0000"/>
                </a:solidFill>
              </a:rPr>
              <a:t> </a:t>
            </a:r>
            <a:r>
              <a:rPr lang="en-US" altLang="ja-JP" sz="1800" b="1" dirty="0">
                <a:solidFill>
                  <a:srgbClr val="FF0000"/>
                </a:solidFill>
              </a:rPr>
              <a:t>Low-cost</a:t>
            </a:r>
            <a:endParaRPr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5129" name="テキスト ボックス 8"/>
          <p:cNvSpPr txBox="1">
            <a:spLocks noChangeArrowheads="1"/>
          </p:cNvSpPr>
          <p:nvPr/>
        </p:nvSpPr>
        <p:spPr bwMode="auto">
          <a:xfrm>
            <a:off x="928688" y="1857375"/>
            <a:ext cx="7643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800" dirty="0">
                <a:latin typeface="Arial" charset="0"/>
              </a:rPr>
              <a:t>National Institute of </a:t>
            </a:r>
            <a:r>
              <a:rPr lang="en-US" altLang="ja-JP" sz="1800" dirty="0" err="1">
                <a:latin typeface="Arial" charset="0"/>
              </a:rPr>
              <a:t>Agrobiological</a:t>
            </a:r>
            <a:r>
              <a:rPr lang="en-US" altLang="ja-JP" sz="1800" dirty="0">
                <a:latin typeface="Arial" charset="0"/>
              </a:rPr>
              <a:t> Sciences Japan – patents pending</a:t>
            </a:r>
            <a:r>
              <a:rPr lang="en-US" altLang="ja-JP" sz="1800" dirty="0"/>
              <a:t>* </a:t>
            </a:r>
            <a:endParaRPr lang="ja-JP" altLang="en-US" sz="1800" dirty="0"/>
          </a:p>
        </p:txBody>
      </p:sp>
      <p:sp>
        <p:nvSpPr>
          <p:cNvPr id="5130" name="テキスト ボックス 9"/>
          <p:cNvSpPr txBox="1">
            <a:spLocks noChangeArrowheads="1"/>
          </p:cNvSpPr>
          <p:nvPr/>
        </p:nvSpPr>
        <p:spPr bwMode="auto">
          <a:xfrm>
            <a:off x="928688" y="5786438"/>
            <a:ext cx="7643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r" eaLnBrk="1" hangingPunct="1"/>
            <a:r>
              <a:rPr lang="en-US" altLang="ja-JP" sz="1400" i="1"/>
              <a:t>*”Electroporation method including the use of depressurization / presurization” PCT/JP03/08937 </a:t>
            </a:r>
            <a:endParaRPr lang="ja-JP" altLang="en-US" sz="1400" i="1"/>
          </a:p>
        </p:txBody>
      </p:sp>
      <p:pic>
        <p:nvPicPr>
          <p:cNvPr id="5131" name="Picture 2" descr="C:\Users\Peadar\Desktop\SONIDEL\Logos\Sonidel_Ltd_cmyk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571500"/>
            <a:ext cx="121443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86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88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Peadar</dc:creator>
  <cp:lastModifiedBy>Peadar</cp:lastModifiedBy>
  <cp:revision>2</cp:revision>
  <dcterms:created xsi:type="dcterms:W3CDTF">2013-07-30T23:32:31Z</dcterms:created>
  <dcterms:modified xsi:type="dcterms:W3CDTF">2013-07-30T23:43:48Z</dcterms:modified>
</cp:coreProperties>
</file>