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50CA1-10C7-4989-9935-3F4078DAD656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91C2D-D4CE-47BF-B643-3E0D69D1B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131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685743" indent="-263747" eaLnBrk="0" hangingPunct="0"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054989" indent="-210998" eaLnBrk="0" hangingPunct="0"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476985" indent="-210998" eaLnBrk="0" hangingPunct="0"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1898980" indent="-210998" eaLnBrk="0" hangingPunct="0"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320976" indent="-210998" algn="ctr" eaLnBrk="0" fontAlgn="base" hangingPunct="0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742971" indent="-210998" algn="ctr" eaLnBrk="0" fontAlgn="base" hangingPunct="0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164967" indent="-210998" algn="ctr" eaLnBrk="0" fontAlgn="base" hangingPunct="0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586963" indent="-210998" algn="ctr" eaLnBrk="0" fontAlgn="base" hangingPunct="0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1C3BE3DF-5403-42A7-9143-FC3B517A1AB6}" type="slidenum">
              <a:rPr lang="en-US" altLang="ja-JP" sz="1200">
                <a:latin typeface="Arial" charset="0"/>
              </a:rPr>
              <a:pPr eaLnBrk="1" hangingPunct="1"/>
              <a:t>1</a:t>
            </a:fld>
            <a:endParaRPr lang="en-US" altLang="ja-JP" sz="1200">
              <a:latin typeface="Arial" charset="0"/>
            </a:endParaRPr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endParaRPr lang="ja-JP" altLang="ja-JP" sz="2300">
              <a:latin typeface="Verdana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65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461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992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964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8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543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790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527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516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857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9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69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35"/>
          <p:cNvSpPr>
            <a:spLocks noChangeArrowheads="1"/>
          </p:cNvSpPr>
          <p:nvPr/>
        </p:nvSpPr>
        <p:spPr bwMode="auto">
          <a:xfrm>
            <a:off x="4500563" y="866775"/>
            <a:ext cx="4643437" cy="2347913"/>
          </a:xfrm>
          <a:prstGeom prst="irregularSeal1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7" name="Rectangle 30"/>
          <p:cNvSpPr>
            <a:spLocks noChangeArrowheads="1"/>
          </p:cNvSpPr>
          <p:nvPr/>
        </p:nvSpPr>
        <p:spPr bwMode="auto">
          <a:xfrm>
            <a:off x="571500" y="3571875"/>
            <a:ext cx="8153400" cy="2714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8" name="Text Box 2"/>
          <p:cNvSpPr txBox="1">
            <a:spLocks noChangeArrowheads="1"/>
          </p:cNvSpPr>
          <p:nvPr/>
        </p:nvSpPr>
        <p:spPr bwMode="auto">
          <a:xfrm>
            <a:off x="1728788" y="4229100"/>
            <a:ext cx="3254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algn="l" eaLnBrk="1" hangingPunct="1"/>
            <a:r>
              <a:rPr lang="en-US" altLang="ja-JP" sz="4000">
                <a:solidFill>
                  <a:srgbClr val="0000CC"/>
                </a:solidFill>
                <a:latin typeface="Arial" charset="0"/>
              </a:rPr>
              <a:t> </a:t>
            </a:r>
            <a:endParaRPr lang="en-US" altLang="ja-JP" sz="4000">
              <a:latin typeface="Arial" charset="0"/>
            </a:endParaRPr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1962150" y="2298700"/>
            <a:ext cx="184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algn="l" eaLnBrk="1" hangingPunct="1"/>
            <a:endParaRPr lang="ja-JP" altLang="ja-JP" sz="400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6150" name="Rectangle 27"/>
          <p:cNvSpPr>
            <a:spLocks noChangeArrowheads="1"/>
          </p:cNvSpPr>
          <p:nvPr/>
        </p:nvSpPr>
        <p:spPr bwMode="auto">
          <a:xfrm>
            <a:off x="685800" y="533400"/>
            <a:ext cx="652938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838200" indent="-838200"/>
            <a:r>
              <a:rPr lang="en-GB" altLang="ja-JP" b="1" dirty="0" smtClean="0">
                <a:solidFill>
                  <a:srgbClr val="0099FF"/>
                </a:solidFill>
              </a:rPr>
              <a:t>Vacuum &amp; Electroporation Method - Basic Methodology Explained</a:t>
            </a:r>
            <a:endParaRPr lang="ja-JP" altLang="en-US" sz="2000" dirty="0">
              <a:solidFill>
                <a:srgbClr val="0099FF"/>
              </a:solidFill>
            </a:endParaRPr>
          </a:p>
        </p:txBody>
      </p:sp>
      <p:sp>
        <p:nvSpPr>
          <p:cNvPr id="6151" name="Rectangle 28"/>
          <p:cNvSpPr>
            <a:spLocks noChangeArrowheads="1"/>
          </p:cNvSpPr>
          <p:nvPr/>
        </p:nvSpPr>
        <p:spPr bwMode="auto">
          <a:xfrm>
            <a:off x="609600" y="3643313"/>
            <a:ext cx="8077200" cy="263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ts val="3300"/>
              </a:lnSpc>
            </a:pPr>
            <a:r>
              <a:rPr lang="en-US" altLang="ja-JP" sz="1800">
                <a:latin typeface="Arial" charset="0"/>
              </a:rPr>
              <a:t>① Soak mature seeds in water overnight.</a:t>
            </a:r>
            <a:endParaRPr lang="ja-JP" altLang="en-US" sz="1800" dirty="0">
              <a:latin typeface="Arial" charset="0"/>
            </a:endParaRPr>
          </a:p>
          <a:p>
            <a:pPr algn="l">
              <a:lnSpc>
                <a:spcPts val="3300"/>
              </a:lnSpc>
            </a:pPr>
            <a:r>
              <a:rPr lang="ja-JP" altLang="en-US" sz="1800" dirty="0">
                <a:latin typeface="Arial" charset="0"/>
              </a:rPr>
              <a:t>② </a:t>
            </a:r>
            <a:r>
              <a:rPr lang="en-US" altLang="ja-JP" sz="1800" dirty="0">
                <a:latin typeface="Arial" charset="0"/>
              </a:rPr>
              <a:t>Soak mature seeds in electroporation buffer</a:t>
            </a:r>
            <a:endParaRPr lang="ja-JP" altLang="en-US" sz="1800" dirty="0">
              <a:latin typeface="Arial" charset="0"/>
            </a:endParaRPr>
          </a:p>
          <a:p>
            <a:pPr algn="l">
              <a:lnSpc>
                <a:spcPts val="3300"/>
              </a:lnSpc>
            </a:pPr>
            <a:r>
              <a:rPr lang="ja-JP" altLang="en-US" sz="1800" dirty="0">
                <a:latin typeface="Arial" charset="0"/>
              </a:rPr>
              <a:t>③ </a:t>
            </a:r>
            <a:r>
              <a:rPr lang="en-US" altLang="ja-JP" sz="1800" dirty="0">
                <a:latin typeface="Arial" charset="0"/>
              </a:rPr>
              <a:t>Strong Vacuum treatment</a:t>
            </a:r>
            <a:r>
              <a:rPr lang="ja-JP" altLang="en-US" sz="1800" dirty="0">
                <a:latin typeface="Arial" charset="0"/>
              </a:rPr>
              <a:t>→</a:t>
            </a:r>
            <a:r>
              <a:rPr lang="en-US" altLang="ja-JP" sz="1800" dirty="0">
                <a:solidFill>
                  <a:srgbClr val="FF0000"/>
                </a:solidFill>
                <a:latin typeface="Arial" charset="0"/>
              </a:rPr>
              <a:t>DNA permeate tissues </a:t>
            </a:r>
            <a:r>
              <a:rPr lang="ja-JP" altLang="en-US" sz="1800" dirty="0">
                <a:latin typeface="Arial" charset="0"/>
              </a:rPr>
              <a:t>・・・</a:t>
            </a:r>
            <a:r>
              <a:rPr lang="en-US" altLang="ja-JP" sz="1800" dirty="0">
                <a:latin typeface="Arial" charset="0"/>
              </a:rPr>
              <a:t>Vacuum Chamber</a:t>
            </a:r>
            <a:r>
              <a:rPr lang="ja-JP" altLang="en-US" sz="1800" dirty="0">
                <a:latin typeface="Arial" charset="0"/>
              </a:rPr>
              <a:t>（</a:t>
            </a:r>
            <a:r>
              <a:rPr lang="en-US" altLang="ja-JP" sz="1800" dirty="0">
                <a:latin typeface="Arial" charset="0"/>
              </a:rPr>
              <a:t>Fig.1</a:t>
            </a:r>
            <a:r>
              <a:rPr lang="ja-JP" altLang="en-US" sz="1800" dirty="0">
                <a:latin typeface="Arial" charset="0"/>
              </a:rPr>
              <a:t>）</a:t>
            </a:r>
          </a:p>
          <a:p>
            <a:pPr algn="l">
              <a:lnSpc>
                <a:spcPts val="3300"/>
              </a:lnSpc>
            </a:pPr>
            <a:r>
              <a:rPr lang="ja-JP" altLang="en-US" sz="1800" dirty="0">
                <a:latin typeface="Arial" charset="0"/>
              </a:rPr>
              <a:t>④ </a:t>
            </a:r>
            <a:r>
              <a:rPr lang="en-US" altLang="ja-JP" sz="1800" dirty="0">
                <a:latin typeface="Arial" charset="0"/>
              </a:rPr>
              <a:t>Electroporation</a:t>
            </a:r>
            <a:r>
              <a:rPr lang="ja-JP" altLang="en-US" sz="1800" dirty="0">
                <a:latin typeface="Arial" charset="0"/>
              </a:rPr>
              <a:t>→</a:t>
            </a:r>
            <a:r>
              <a:rPr lang="en-US" altLang="ja-JP" sz="1800" dirty="0">
                <a:solidFill>
                  <a:srgbClr val="FF0000"/>
                </a:solidFill>
                <a:latin typeface="Arial" charset="0"/>
              </a:rPr>
              <a:t>DNA is transferred into cells</a:t>
            </a:r>
            <a:endParaRPr lang="ja-JP" altLang="en-US" sz="1800" dirty="0">
              <a:solidFill>
                <a:srgbClr val="FF0000"/>
              </a:solidFill>
              <a:latin typeface="Arial" charset="0"/>
            </a:endParaRPr>
          </a:p>
          <a:p>
            <a:pPr algn="l">
              <a:lnSpc>
                <a:spcPts val="3300"/>
              </a:lnSpc>
            </a:pPr>
            <a:r>
              <a:rPr lang="ja-JP" altLang="en-US" sz="1800" dirty="0">
                <a:solidFill>
                  <a:srgbClr val="FF0000"/>
                </a:solidFill>
                <a:latin typeface="Arial" charset="0"/>
              </a:rPr>
              <a:t>　　</a:t>
            </a:r>
            <a:r>
              <a:rPr lang="ja-JP" altLang="en-US" sz="1800" dirty="0">
                <a:solidFill>
                  <a:srgbClr val="002060"/>
                </a:solidFill>
                <a:latin typeface="Arial" charset="0"/>
              </a:rPr>
              <a:t>・・・</a:t>
            </a:r>
            <a:r>
              <a:rPr lang="en-US" altLang="ja-JP" sz="1800" dirty="0">
                <a:solidFill>
                  <a:srgbClr val="002060"/>
                </a:solidFill>
                <a:latin typeface="Arial" charset="0"/>
              </a:rPr>
              <a:t>E</a:t>
            </a:r>
            <a:r>
              <a:rPr lang="en-US" altLang="ja-JP" sz="1800" dirty="0">
                <a:latin typeface="Arial" charset="0"/>
              </a:rPr>
              <a:t>lectroporator</a:t>
            </a:r>
            <a:r>
              <a:rPr lang="ja-JP" altLang="en-US" sz="1800" dirty="0">
                <a:latin typeface="Arial" charset="0"/>
              </a:rPr>
              <a:t>（</a:t>
            </a:r>
            <a:r>
              <a:rPr lang="en-US" altLang="ja-JP" sz="1800" dirty="0">
                <a:latin typeface="Arial" charset="0"/>
              </a:rPr>
              <a:t>Fig.1</a:t>
            </a:r>
            <a:r>
              <a:rPr lang="ja-JP" altLang="en-US" sz="1800" dirty="0">
                <a:latin typeface="Arial" charset="0"/>
              </a:rPr>
              <a:t>）</a:t>
            </a:r>
            <a:r>
              <a:rPr lang="en-US" altLang="ja-JP" sz="1800" dirty="0">
                <a:latin typeface="Arial" charset="0"/>
              </a:rPr>
              <a:t>, Chamber Having Platinum Electrode</a:t>
            </a:r>
            <a:r>
              <a:rPr lang="ja-JP" altLang="en-US" sz="1800" dirty="0">
                <a:latin typeface="Arial" charset="0"/>
              </a:rPr>
              <a:t>（</a:t>
            </a:r>
            <a:r>
              <a:rPr lang="en-US" altLang="ja-JP" sz="1800" dirty="0">
                <a:latin typeface="Arial" charset="0"/>
              </a:rPr>
              <a:t>Fig.2</a:t>
            </a:r>
            <a:r>
              <a:rPr lang="ja-JP" altLang="en-US" sz="1800" dirty="0">
                <a:latin typeface="Arial" charset="0"/>
              </a:rPr>
              <a:t>）</a:t>
            </a:r>
          </a:p>
        </p:txBody>
      </p:sp>
      <p:sp>
        <p:nvSpPr>
          <p:cNvPr id="6152" name="Rectangle 29"/>
          <p:cNvSpPr>
            <a:spLocks noChangeArrowheads="1"/>
          </p:cNvSpPr>
          <p:nvPr/>
        </p:nvSpPr>
        <p:spPr bwMode="auto">
          <a:xfrm>
            <a:off x="642938" y="2643188"/>
            <a:ext cx="52530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838200" indent="-838200" algn="l"/>
            <a:r>
              <a:rPr lang="en-US" altLang="ja-JP" sz="2000" b="1">
                <a:solidFill>
                  <a:schemeClr val="hlink"/>
                </a:solidFill>
              </a:rPr>
              <a:t>Basic Procedure (e.g. Rice Plant</a:t>
            </a:r>
            <a:r>
              <a:rPr lang="ja-JP" altLang="en-US" sz="2000" b="1">
                <a:solidFill>
                  <a:schemeClr val="hlink"/>
                </a:solidFill>
              </a:rPr>
              <a:t>）</a:t>
            </a:r>
          </a:p>
        </p:txBody>
      </p:sp>
      <p:sp>
        <p:nvSpPr>
          <p:cNvPr id="6153" name="Text Box 31"/>
          <p:cNvSpPr txBox="1">
            <a:spLocks noChangeArrowheads="1"/>
          </p:cNvSpPr>
          <p:nvPr/>
        </p:nvSpPr>
        <p:spPr bwMode="auto">
          <a:xfrm>
            <a:off x="4929188" y="1501775"/>
            <a:ext cx="3962400" cy="8620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 b="1">
                <a:ea typeface="ＭＳ ゴシック" pitchFamily="49" charset="-128"/>
              </a:rPr>
              <a:t>This new technique uses</a:t>
            </a:r>
            <a:endParaRPr lang="ja-JP" altLang="en-US" sz="2000" b="1">
              <a:ea typeface="ＭＳ ゴシック" pitchFamily="49" charset="-128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ja-JP" sz="2000" b="1">
                <a:solidFill>
                  <a:srgbClr val="FF0000"/>
                </a:solidFill>
                <a:ea typeface="ＭＳ ゴシック" pitchFamily="49" charset="-128"/>
              </a:rPr>
              <a:t>Vacuum</a:t>
            </a:r>
            <a:r>
              <a:rPr lang="ja-JP" altLang="en-US" sz="2000" b="1">
                <a:solidFill>
                  <a:srgbClr val="FF0000"/>
                </a:solidFill>
                <a:ea typeface="ＭＳ ゴシック" pitchFamily="49" charset="-128"/>
              </a:rPr>
              <a:t> </a:t>
            </a:r>
            <a:r>
              <a:rPr lang="en-US" altLang="ja-JP" sz="2000" b="1">
                <a:solidFill>
                  <a:srgbClr val="FF0000"/>
                </a:solidFill>
                <a:ea typeface="ＭＳ ゴシック" pitchFamily="49" charset="-128"/>
              </a:rPr>
              <a:t>+ Electrical pulse</a:t>
            </a:r>
            <a:endParaRPr lang="ja-JP" altLang="en-US" sz="2000" b="1">
              <a:solidFill>
                <a:srgbClr val="FF0000"/>
              </a:solidFill>
              <a:ea typeface="ＭＳ ゴシック" pitchFamily="49" charset="-128"/>
            </a:endParaRPr>
          </a:p>
        </p:txBody>
      </p:sp>
      <p:sp>
        <p:nvSpPr>
          <p:cNvPr id="6154" name="Text Box 32"/>
          <p:cNvSpPr txBox="1">
            <a:spLocks noChangeArrowheads="1"/>
          </p:cNvSpPr>
          <p:nvPr/>
        </p:nvSpPr>
        <p:spPr bwMode="auto">
          <a:xfrm>
            <a:off x="714375" y="1501775"/>
            <a:ext cx="3571875" cy="784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800">
                <a:ea typeface="ＭＳ ゴシック" pitchFamily="49" charset="-128"/>
              </a:rPr>
              <a:t>Conventional Electroporation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 sz="1800">
                <a:ea typeface="ＭＳ ゴシック" pitchFamily="49" charset="-128"/>
              </a:rPr>
              <a:t>uses Electrical pulse only</a:t>
            </a:r>
            <a:endParaRPr lang="ja-JP" altLang="en-US" sz="1800">
              <a:ea typeface="ＭＳ ゴシック" pitchFamily="49" charset="-128"/>
            </a:endParaRPr>
          </a:p>
        </p:txBody>
      </p:sp>
      <p:sp>
        <p:nvSpPr>
          <p:cNvPr id="6155" name="AutoShape 33"/>
          <p:cNvSpPr>
            <a:spLocks noChangeArrowheads="1"/>
          </p:cNvSpPr>
          <p:nvPr/>
        </p:nvSpPr>
        <p:spPr bwMode="auto">
          <a:xfrm>
            <a:off x="4357688" y="1644650"/>
            <a:ext cx="457200" cy="500063"/>
          </a:xfrm>
          <a:prstGeom prst="rightArrow">
            <a:avLst>
              <a:gd name="adj1" fmla="val 40000"/>
              <a:gd name="adj2" fmla="val 49000"/>
            </a:avLst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6" name="Rectangle 10"/>
          <p:cNvSpPr>
            <a:spLocks noChangeArrowheads="1"/>
          </p:cNvSpPr>
          <p:nvPr/>
        </p:nvSpPr>
        <p:spPr bwMode="auto">
          <a:xfrm>
            <a:off x="7772400" y="6248400"/>
            <a:ext cx="9890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ja-JP">
                <a:latin typeface="ＭＳ Ｐゴシック" pitchFamily="50" charset="-128"/>
              </a:rPr>
              <a:t>(4/24)</a:t>
            </a:r>
          </a:p>
        </p:txBody>
      </p:sp>
      <p:pic>
        <p:nvPicPr>
          <p:cNvPr id="6157" name="Picture 2" descr="C:\Users\Peadar\Desktop\SONIDEL\Logos\Sonidel_Ltd_cmyk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688" y="571500"/>
            <a:ext cx="1214437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555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72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Peadar</dc:creator>
  <cp:lastModifiedBy>Peadar</cp:lastModifiedBy>
  <cp:revision>3</cp:revision>
  <dcterms:created xsi:type="dcterms:W3CDTF">2013-07-30T23:32:31Z</dcterms:created>
  <dcterms:modified xsi:type="dcterms:W3CDTF">2013-07-30T23:48:42Z</dcterms:modified>
</cp:coreProperties>
</file>