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42" r:id="rId3"/>
    <p:sldId id="402" r:id="rId4"/>
    <p:sldId id="349" r:id="rId5"/>
    <p:sldId id="404" r:id="rId6"/>
    <p:sldId id="405" r:id="rId7"/>
    <p:sldId id="351" r:id="rId8"/>
    <p:sldId id="357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951A"/>
    <a:srgbClr val="FFFF66"/>
    <a:srgbClr val="00FF00"/>
    <a:srgbClr val="FF0066"/>
    <a:srgbClr val="FF7C80"/>
    <a:srgbClr val="FF9900"/>
    <a:srgbClr val="33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4813" autoAdjust="0"/>
  </p:normalViewPr>
  <p:slideViewPr>
    <p:cSldViewPr>
      <p:cViewPr>
        <p:scale>
          <a:sx n="75" d="100"/>
          <a:sy n="75" d="100"/>
        </p:scale>
        <p:origin x="-282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87988D-7774-481D-A6FF-404652DA8EAF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FAA4B6-DBB1-47F2-BC04-D5D53189B64D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003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AA4B6-DBB1-47F2-BC04-D5D53189B6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AA4B6-DBB1-47F2-BC04-D5D53189B6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D0A3-C76E-47AD-88F7-1CF1A6295FEE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E9EF7-524A-4D12-8BC3-F3A388F1F0F7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F37F2-940B-4F99-BC68-A61FD0547416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E2808-620A-440E-9DB3-41BEBBA94768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38822-7C72-42D5-93CF-5F646E8BA63C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970C1-AEF3-495C-ACD2-EA83E46069DE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2A976-4F96-411B-B01C-7CA3E4047FEF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E205C-3B25-4E56-A4A4-30389333F011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08CE4-CC3A-4E3A-A53D-A132E9743E0F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A4D10-4EB5-413E-A894-6454BA1D865D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3834F-7FEF-4C43-9CF2-1EAA96860A5E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8BA08-8B11-4D4B-91E9-60FF25A17899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D1FD-DD3B-404A-8FBC-A23259E8D127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A87F7-89EA-42D9-BEF0-289E39C1D3B6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2699-E7BF-4C02-9046-2337CB848951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DFA0B-A7FF-46FC-86C5-B53B4A04B431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8F04-476B-47A2-9F2B-C4A9976F9410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363A2-0DD1-46F8-999C-FBA5789C14DE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9DF0B-CEDC-4B26-A050-0C5E76BA9365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B07B6-B589-41A2-9D9A-906D7550C105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8841B-B7B9-4D76-B204-B0ACD90A9AF0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03098-2398-49AE-A0DA-79EDB1D06FA8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F0328A-B526-4CB6-B4C4-0E6ACAFFD075}" type="datetimeFigureOut">
              <a:rPr lang="en-US"/>
              <a:pPr>
                <a:defRPr/>
              </a:pPr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2A4161-46F0-4D8B-9461-61B2A8F93D34}" type="slidenum">
              <a:rPr lang="en-US"/>
              <a:pPr>
                <a:defRPr/>
              </a:pPr>
              <a:t>&lt;#&gt;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avi"/><Relationship Id="rId5" Type="http://schemas.openxmlformats.org/officeDocument/2006/relationships/image" Target="../media/image12.png"/><Relationship Id="rId4" Type="http://schemas.microsoft.com/office/2007/relationships/media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8534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Polarized collective cell movements drive </a:t>
            </a:r>
            <a:r>
              <a:rPr lang="en-US" dirty="0" err="1" smtClean="0"/>
              <a:t>antero</a:t>
            </a:r>
            <a:r>
              <a:rPr lang="en-US" dirty="0" smtClean="0"/>
              <a:t>-posterior folding to form the avian hindgut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590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Nandan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Nerurkar</a:t>
            </a:r>
            <a:endParaRPr lang="en-US" sz="2800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Tabin</a:t>
            </a:r>
            <a:r>
              <a:rPr lang="en-US" sz="2800" dirty="0" smtClean="0">
                <a:solidFill>
                  <a:srgbClr val="FF0000"/>
                </a:solidFill>
              </a:rPr>
              <a:t> Lab</a:t>
            </a:r>
            <a:br>
              <a:rPr lang="en-US" sz="2800" dirty="0" smtClean="0">
                <a:solidFill>
                  <a:srgbClr val="FF0000"/>
                </a:solidFill>
              </a:rPr>
            </a:b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Morphogenesis of the gut tube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58825" y="4876800"/>
            <a:ext cx="3124200" cy="914400"/>
            <a:chOff x="1295400" y="4495800"/>
            <a:chExt cx="2438400" cy="1371600"/>
          </a:xfrm>
        </p:grpSpPr>
        <p:sp>
          <p:nvSpPr>
            <p:cNvPr id="4" name="Rectangle 3"/>
            <p:cNvSpPr/>
            <p:nvPr/>
          </p:nvSpPr>
          <p:spPr>
            <a:xfrm>
              <a:off x="1295400" y="4495800"/>
              <a:ext cx="2438400" cy="4572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ECTODERM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95400" y="4953000"/>
              <a:ext cx="2438400" cy="4572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MESODERM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95400" y="5410200"/>
              <a:ext cx="2438400" cy="4572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ENDODERM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4343400"/>
            <a:ext cx="2438400" cy="2438400"/>
            <a:chOff x="5334000" y="3429000"/>
            <a:chExt cx="2898648" cy="2895600"/>
          </a:xfrm>
        </p:grpSpPr>
        <p:sp>
          <p:nvSpPr>
            <p:cNvPr id="5" name="Donut 4"/>
            <p:cNvSpPr/>
            <p:nvPr/>
          </p:nvSpPr>
          <p:spPr>
            <a:xfrm>
              <a:off x="5486393" y="3581400"/>
              <a:ext cx="2590686" cy="2590800"/>
            </a:xfrm>
            <a:prstGeom prst="donut">
              <a:avLst>
                <a:gd name="adj" fmla="val 2063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nut 7"/>
            <p:cNvSpPr>
              <a:spLocks noChangeAspect="1"/>
            </p:cNvSpPr>
            <p:nvPr/>
          </p:nvSpPr>
          <p:spPr>
            <a:xfrm>
              <a:off x="5976910" y="4090988"/>
              <a:ext cx="1573143" cy="1570037"/>
            </a:xfrm>
            <a:prstGeom prst="donut">
              <a:avLst>
                <a:gd name="adj" fmla="val 13103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5334000" y="3429000"/>
              <a:ext cx="2898648" cy="2895600"/>
            </a:xfrm>
            <a:prstGeom prst="donut">
              <a:avLst>
                <a:gd name="adj" fmla="val 4843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 cstate="print"/>
          <a:srcRect l="2576" t="2030" r="2093" b="2538"/>
          <a:stretch>
            <a:fillRect/>
          </a:stretch>
        </p:blipFill>
        <p:spPr bwMode="auto">
          <a:xfrm>
            <a:off x="1371600" y="1905000"/>
            <a:ext cx="179961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600200" y="12586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 hours (HH 4)</a:t>
            </a:r>
            <a:endParaRPr lang="en-US" dirty="0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 cstate="print"/>
          <a:srcRect l="3511" t="2239" b="6219"/>
          <a:stretch>
            <a:fillRect/>
          </a:stretch>
        </p:blipFill>
        <p:spPr bwMode="auto">
          <a:xfrm>
            <a:off x="6019800" y="1905000"/>
            <a:ext cx="165031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172200" y="12586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72 hours</a:t>
            </a:r>
            <a:br>
              <a:rPr lang="en-US" dirty="0" smtClean="0"/>
            </a:br>
            <a:r>
              <a:rPr lang="en-US" dirty="0" smtClean="0"/>
              <a:t>(HH 20)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/>
          <a:lstStyle/>
          <a:p>
            <a:r>
              <a:rPr lang="en-US" dirty="0" smtClean="0"/>
              <a:t>NEPA21 </a:t>
            </a:r>
            <a:r>
              <a:rPr lang="en-US" dirty="0" err="1" smtClean="0"/>
              <a:t>Electroporation</a:t>
            </a:r>
            <a:r>
              <a:rPr lang="en-US" dirty="0" smtClean="0"/>
              <a:t> </a:t>
            </a:r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Poring pulse</a:t>
            </a:r>
            <a:r>
              <a:rPr lang="en-US" dirty="0" smtClean="0"/>
              <a:t>: 40V, 3 pulses, 0.1 </a:t>
            </a:r>
            <a:r>
              <a:rPr lang="en-US" dirty="0" err="1" smtClean="0"/>
              <a:t>ms</a:t>
            </a:r>
            <a:r>
              <a:rPr lang="en-US" dirty="0" smtClean="0"/>
              <a:t> duration, 50 </a:t>
            </a:r>
            <a:r>
              <a:rPr lang="en-US" dirty="0" err="1" smtClean="0"/>
              <a:t>ms</a:t>
            </a:r>
            <a:r>
              <a:rPr lang="en-US" dirty="0" smtClean="0"/>
              <a:t> pause, 10% decay (no polarity)</a:t>
            </a:r>
          </a:p>
          <a:p>
            <a:r>
              <a:rPr lang="en-US" u="sng" dirty="0" smtClean="0"/>
              <a:t>Transfer pulse</a:t>
            </a:r>
            <a:r>
              <a:rPr lang="en-US" dirty="0" smtClean="0"/>
              <a:t>: 4V, 5 pulse, 5 </a:t>
            </a:r>
            <a:r>
              <a:rPr lang="en-US" dirty="0" err="1" smtClean="0"/>
              <a:t>ms</a:t>
            </a:r>
            <a:r>
              <a:rPr lang="en-US" dirty="0" smtClean="0"/>
              <a:t> duration, 50 </a:t>
            </a:r>
            <a:r>
              <a:rPr lang="en-US" dirty="0" err="1" smtClean="0"/>
              <a:t>ms</a:t>
            </a:r>
            <a:r>
              <a:rPr lang="en-US" dirty="0" smtClean="0"/>
              <a:t> pause, 40% decay (no polarity)</a:t>
            </a:r>
            <a:endParaRPr lang="en-US" dirty="0"/>
          </a:p>
          <a:p>
            <a:r>
              <a:rPr lang="en-US" dirty="0" smtClean="0"/>
              <a:t>DNA: 5ug/</a:t>
            </a:r>
            <a:r>
              <a:rPr lang="en-US" dirty="0" err="1" smtClean="0"/>
              <a:t>uL</a:t>
            </a:r>
            <a:r>
              <a:rPr lang="en-US" dirty="0" smtClean="0"/>
              <a:t> in 5% sucrose PBS </a:t>
            </a:r>
            <a:endParaRPr lang="en-US" dirty="0"/>
          </a:p>
          <a:p>
            <a:r>
              <a:rPr lang="en-US" dirty="0" smtClean="0"/>
              <a:t>Impedance ~0.5-0.55 </a:t>
            </a:r>
            <a:r>
              <a:rPr lang="en-US" dirty="0" err="1" smtClean="0"/>
              <a:t>kOhm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Viability 70-80%, Efficiency 50-70%</a:t>
            </a:r>
          </a:p>
          <a:p>
            <a:r>
              <a:rPr lang="en-US" dirty="0" smtClean="0"/>
              <a:t>BTX830: Viability 3%, Efficiency 20-80%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Electroporation of the chick endoderm</a:t>
            </a:r>
            <a:endParaRPr lang="en-US" dirty="0"/>
          </a:p>
        </p:txBody>
      </p:sp>
      <p:pic>
        <p:nvPicPr>
          <p:cNvPr id="4" name="Content Placeholder 3" descr="merge_E3chick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3273" y="1646237"/>
            <a:ext cx="5657454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91200" y="6172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FF00"/>
                </a:solidFill>
              </a:rPr>
              <a:t>pCAG</a:t>
            </a:r>
            <a:r>
              <a:rPr lang="en-US" dirty="0" smtClean="0">
                <a:solidFill>
                  <a:srgbClr val="00FF00"/>
                </a:solidFill>
              </a:rPr>
              <a:t>-GFP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172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HH18 (72 hours)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3800" y="4191000"/>
            <a:ext cx="1524000" cy="175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Electroporation of the chick endoderm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" y="2318415"/>
            <a:ext cx="4038600" cy="3230880"/>
            <a:chOff x="4724400" y="2484120"/>
            <a:chExt cx="4038600" cy="3230880"/>
          </a:xfrm>
        </p:grpSpPr>
        <p:pic>
          <p:nvPicPr>
            <p:cNvPr id="2051" name="Picture 3" descr="\\odin.res.med.harvard.edu\nlnerurkar\dissecting scope\052312\052312C00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4400" y="2484120"/>
              <a:ext cx="4038600" cy="32308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6" name="Straight Arrow Connector 5"/>
            <p:cNvCxnSpPr/>
            <p:nvPr/>
          </p:nvCxnSpPr>
          <p:spPr>
            <a:xfrm rot="10800000">
              <a:off x="7010401" y="3960812"/>
              <a:ext cx="4572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10800000">
              <a:off x="7010401" y="5332411"/>
              <a:ext cx="4572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467600" y="3762375"/>
              <a:ext cx="609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CIP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7600" y="5105400"/>
              <a:ext cx="1295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Tail bud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48200" y="2318415"/>
            <a:ext cx="4114800" cy="3230880"/>
            <a:chOff x="381000" y="2484120"/>
            <a:chExt cx="4114800" cy="3230880"/>
          </a:xfrm>
        </p:grpSpPr>
        <p:pic>
          <p:nvPicPr>
            <p:cNvPr id="2050" name="Picture 2" descr="\\odin.res.med.harvard.edu\nlnerurkar\dissecting scope\052312\052312C0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484120"/>
              <a:ext cx="4038600" cy="32308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895600" y="4343400"/>
              <a:ext cx="228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95600" y="5408612"/>
              <a:ext cx="228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 flipV="1">
              <a:off x="2591594" y="4876006"/>
              <a:ext cx="10668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200400" y="4648200"/>
              <a:ext cx="1295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Hindgut</a:t>
              </a:r>
              <a:endParaRPr lang="en-US" sz="2000" b="1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0800000">
              <a:off x="2971801" y="3932237"/>
              <a:ext cx="4572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429000" y="3733800"/>
              <a:ext cx="609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CIP</a:t>
              </a:r>
              <a:endParaRPr lang="en-US" sz="2000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6248400" y="2847945"/>
            <a:ext cx="914400" cy="1114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29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Cross sections through the hindgut following </a:t>
            </a:r>
            <a:r>
              <a:rPr lang="en-US" dirty="0" err="1" smtClean="0"/>
              <a:t>pCAG</a:t>
            </a:r>
            <a:r>
              <a:rPr lang="en-US" dirty="0" smtClean="0"/>
              <a:t>-GFP electroporation into the endoderm</a:t>
            </a:r>
            <a:endParaRPr lang="en-US" dirty="0"/>
          </a:p>
        </p:txBody>
      </p:sp>
      <p:pic>
        <p:nvPicPr>
          <p:cNvPr id="4" name="Content Placeholder 3" descr="cntl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542" t="16328" r="20773" b="19695"/>
          <a:stretch>
            <a:fillRect/>
          </a:stretch>
        </p:blipFill>
        <p:spPr>
          <a:xfrm>
            <a:off x="1988873" y="2484052"/>
            <a:ext cx="2118253" cy="2235892"/>
          </a:xfrm>
        </p:spPr>
      </p:pic>
      <p:pic>
        <p:nvPicPr>
          <p:cNvPr id="5" name="Picture 4" descr="CNTL2.tif"/>
          <p:cNvPicPr>
            <a:picLocks noChangeAspect="1"/>
          </p:cNvPicPr>
          <p:nvPr/>
        </p:nvPicPr>
        <p:blipFill>
          <a:blip r:embed="rId3" cstate="print"/>
          <a:srcRect l="14896" t="15262" r="13370" b="20635"/>
          <a:stretch>
            <a:fillRect/>
          </a:stretch>
        </p:blipFill>
        <p:spPr>
          <a:xfrm>
            <a:off x="4190940" y="2377357"/>
            <a:ext cx="2506986" cy="2240295"/>
          </a:xfrm>
          <a:prstGeom prst="rect">
            <a:avLst/>
          </a:prstGeom>
        </p:spPr>
      </p:pic>
      <p:pic>
        <p:nvPicPr>
          <p:cNvPr id="6" name="Picture 2" descr="F:\Data\foil exp\CNTL3.tif"/>
          <p:cNvPicPr>
            <a:picLocks noChangeAspect="1" noChangeArrowheads="1"/>
          </p:cNvPicPr>
          <p:nvPr/>
        </p:nvPicPr>
        <p:blipFill>
          <a:blip r:embed="rId4" cstate="print"/>
          <a:srcRect l="15262" t="18338" r="14531" b="25119"/>
          <a:stretch>
            <a:fillRect/>
          </a:stretch>
        </p:blipFill>
        <p:spPr bwMode="auto">
          <a:xfrm>
            <a:off x="6682706" y="2339179"/>
            <a:ext cx="2453620" cy="1973673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28286" t="2857" r="28286"/>
          <a:stretch>
            <a:fillRect/>
          </a:stretch>
        </p:blipFill>
        <p:spPr bwMode="auto">
          <a:xfrm>
            <a:off x="220926" y="2484052"/>
            <a:ext cx="1447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630501" y="4539864"/>
            <a:ext cx="657225" cy="1588"/>
          </a:xfrm>
          <a:prstGeom prst="line">
            <a:avLst/>
          </a:prstGeom>
          <a:ln w="19050">
            <a:solidFill>
              <a:srgbClr val="01951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8126" y="4693852"/>
            <a:ext cx="685800" cy="1787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8126" y="4846252"/>
            <a:ext cx="762000" cy="504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9526" y="423665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26" y="437738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26" y="458192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3926" y="263645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526" y="263645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0726" y="263645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53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flow </a:t>
            </a:r>
            <a:r>
              <a:rPr lang="en-US" dirty="0" err="1" smtClean="0"/>
              <a:t>posteriorly</a:t>
            </a:r>
            <a:r>
              <a:rPr lang="en-US" dirty="0" smtClean="0"/>
              <a:t> during hindgut formation</a:t>
            </a:r>
            <a:endParaRPr lang="en-US" dirty="0"/>
          </a:p>
        </p:txBody>
      </p:sp>
      <p:pic>
        <p:nvPicPr>
          <p:cNvPr id="6" name="m2_talk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57400" y="1524000"/>
            <a:ext cx="49530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4124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hr</a:t>
            </a:r>
            <a:r>
              <a:rPr lang="en-US" dirty="0" smtClean="0"/>
              <a:t> (HH14 to HH17)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6412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FF00"/>
                </a:solidFill>
              </a:rPr>
              <a:t>pCAG</a:t>
            </a:r>
            <a:r>
              <a:rPr lang="en-US" dirty="0" smtClean="0">
                <a:solidFill>
                  <a:srgbClr val="00FF00"/>
                </a:solidFill>
              </a:rPr>
              <a:t>-GFP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h2b_hist_tproj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143000"/>
            <a:ext cx="3144333" cy="4910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301233" y="33586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00"/>
                </a:solidFill>
              </a:rPr>
              <a:t>pCAG-H2B:GFP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1" y="60314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 hours (HH13-HH)14</a:t>
            </a:r>
            <a:endParaRPr lang="en-US" dirty="0"/>
          </a:p>
        </p:txBody>
      </p:sp>
      <p:grpSp>
        <p:nvGrpSpPr>
          <p:cNvPr id="8" name="Group 19"/>
          <p:cNvGrpSpPr/>
          <p:nvPr/>
        </p:nvGrpSpPr>
        <p:grpSpPr>
          <a:xfrm>
            <a:off x="3581400" y="6096000"/>
            <a:ext cx="3810000" cy="533400"/>
            <a:chOff x="2133600" y="6096000"/>
            <a:chExt cx="4953000" cy="533400"/>
          </a:xfrm>
        </p:grpSpPr>
        <p:sp>
          <p:nvSpPr>
            <p:cNvPr id="9" name="Rectangle 8"/>
            <p:cNvSpPr/>
            <p:nvPr/>
          </p:nvSpPr>
          <p:spPr>
            <a:xfrm>
              <a:off x="2133600" y="6477000"/>
              <a:ext cx="4953000" cy="152400"/>
            </a:xfrm>
            <a:prstGeom prst="rect">
              <a:avLst/>
            </a:prstGeom>
            <a:gradFill flip="none" rotWithShape="1">
              <a:gsLst>
                <a:gs pos="100000">
                  <a:srgbClr val="FFFFCC"/>
                </a:gs>
                <a:gs pos="21001">
                  <a:schemeClr val="accent4">
                    <a:lumMod val="75000"/>
                  </a:schemeClr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43200" y="6096000"/>
              <a:ext cx="2362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/>
                <a:t>time</a:t>
              </a:r>
              <a:endParaRPr lang="en-US" sz="22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495800" y="6323012"/>
              <a:ext cx="10668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500plus_cropped_H2BGFP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4851" y="1257300"/>
            <a:ext cx="27813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9514</TotalTime>
  <Words>167</Words>
  <Application>Microsoft Office PowerPoint</Application>
  <PresentationFormat>画面に合わせる (4:3)</PresentationFormat>
  <Paragraphs>41</Paragraphs>
  <Slides>8</Slides>
  <Notes>2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Office Theme</vt:lpstr>
      <vt:lpstr>Polarized collective cell movements drive antero-posterior folding to form the avian hindgut</vt:lpstr>
      <vt:lpstr>Morphogenesis of the gut tube</vt:lpstr>
      <vt:lpstr>NEPA21 Electroporation parameters</vt:lpstr>
      <vt:lpstr>Electroporation of the chick endoderm</vt:lpstr>
      <vt:lpstr>Electroporation of the chick endoderm</vt:lpstr>
      <vt:lpstr>Cross sections through the hindgut following pCAG-GFP electroporation into the endoderm</vt:lpstr>
      <vt:lpstr>Cells flow posteriorly during hindgut formation</vt:lpstr>
      <vt:lpstr>スライド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Nandan</dc:creator>
  <cp:lastModifiedBy>Nepa Gene</cp:lastModifiedBy>
  <cp:revision>460</cp:revision>
  <dcterms:created xsi:type="dcterms:W3CDTF">2011-11-15T19:32:08Z</dcterms:created>
  <dcterms:modified xsi:type="dcterms:W3CDTF">2013-07-17T02:02:45Z</dcterms:modified>
</cp:coreProperties>
</file>